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obo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5F8E462-691E-47B6-956F-F8FCB1F7C6B6}">
  <a:tblStyle styleId="{A5F8E462-691E-47B6-956F-F8FCB1F7C6B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6.xml"/><Relationship Id="rId44" Type="http://schemas.openxmlformats.org/officeDocument/2006/relationships/font" Target="fonts/Roboto-boldItalic.fntdata"/><Relationship Id="rId21" Type="http://schemas.openxmlformats.org/officeDocument/2006/relationships/slide" Target="slides/slide15.xml"/><Relationship Id="rId43" Type="http://schemas.openxmlformats.org/officeDocument/2006/relationships/font" Target="fonts/Roboto-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81685b4b3d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1685b4b3d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81685b4b3d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1685b4b3d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81685b4b3d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1685b4b3d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1685b4b3d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1685b4b3d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81685b4b3d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1685b4b3d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81685b4b3d_1_1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81685b4b3d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81685b4b3d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1685b4b3d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81685b4b3d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1685b4b3d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81685b4b3d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1685b4b3d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81685b4b3d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1685b4b3d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81685b4b3d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1685b4b3d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81685b4b3d_1_1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1685b4b3d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81685b4b3d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1685b4b3d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81685b4b3d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81685b4b3d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81685b4b3d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1685b4b3d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81685b4b3d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81685b4b3d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81685b4b3d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1685b4b3d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81685b4b3d_1_1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1685b4b3d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81685b4b3d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1685b4b3d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81685b4b3d_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81685b4b3d_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81685b4b3d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81685b4b3d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81685b4b3d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1685b4b3d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81685b4b3d_1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1685b4b3d_1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81685b4b3d_1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1685b4b3d_1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81685b4b3d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81685b4b3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81685b4b3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81685b4b3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81685b4b3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81685b4b3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81685b4b3d_1_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81685b4b3d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81685b4b3d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81685b4b3d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81685b4b3d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1685b4b3d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10.jpg"/><Relationship Id="rId5"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24.jpg"/><Relationship Id="rId5"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jpg"/><Relationship Id="rId4" Type="http://schemas.openxmlformats.org/officeDocument/2006/relationships/image" Target="../media/image21.png"/><Relationship Id="rId5"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jpg"/><Relationship Id="rId4" Type="http://schemas.openxmlformats.org/officeDocument/2006/relationships/image" Target="../media/image26.jpg"/><Relationship Id="rId5"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1.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jpg"/><Relationship Id="rId4" Type="http://schemas.openxmlformats.org/officeDocument/2006/relationships/image" Target="../media/image3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0.jpg"/><Relationship Id="rId4" Type="http://schemas.openxmlformats.org/officeDocument/2006/relationships/image" Target="../media/image33.jpg"/><Relationship Id="rId5"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216375" y="1819275"/>
            <a:ext cx="8396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600"/>
              <a:t>Myers-Briggs Personality Type Classifications</a:t>
            </a:r>
            <a:endParaRPr sz="4600"/>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Alex Simon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Google Shape;139;p22"/>
          <p:cNvPicPr preferRelativeResize="0"/>
          <p:nvPr/>
        </p:nvPicPr>
        <p:blipFill>
          <a:blip r:embed="rId3">
            <a:alphaModFix/>
          </a:blip>
          <a:stretch>
            <a:fillRect/>
          </a:stretch>
        </p:blipFill>
        <p:spPr>
          <a:xfrm>
            <a:off x="533400" y="1298600"/>
            <a:ext cx="2555400" cy="3692500"/>
          </a:xfrm>
          <a:prstGeom prst="rect">
            <a:avLst/>
          </a:prstGeom>
          <a:noFill/>
          <a:ln cap="flat" cmpd="sng" w="28575">
            <a:solidFill>
              <a:schemeClr val="dk2"/>
            </a:solidFill>
            <a:prstDash val="solid"/>
            <a:round/>
            <a:headEnd len="sm" w="sm" type="none"/>
            <a:tailEnd len="sm" w="sm" type="none"/>
          </a:ln>
        </p:spPr>
      </p:pic>
      <p:pic>
        <p:nvPicPr>
          <p:cNvPr id="140" name="Google Shape;140;p22"/>
          <p:cNvPicPr preferRelativeResize="0"/>
          <p:nvPr/>
        </p:nvPicPr>
        <p:blipFill>
          <a:blip r:embed="rId4">
            <a:alphaModFix/>
          </a:blip>
          <a:stretch>
            <a:fillRect/>
          </a:stretch>
        </p:blipFill>
        <p:spPr>
          <a:xfrm>
            <a:off x="4694450" y="400650"/>
            <a:ext cx="3992650" cy="1996325"/>
          </a:xfrm>
          <a:prstGeom prst="rect">
            <a:avLst/>
          </a:prstGeom>
          <a:noFill/>
          <a:ln cap="flat" cmpd="sng" w="28575">
            <a:solidFill>
              <a:schemeClr val="dk2"/>
            </a:solidFill>
            <a:prstDash val="solid"/>
            <a:round/>
            <a:headEnd len="sm" w="sm" type="none"/>
            <a:tailEnd len="sm" w="sm" type="none"/>
          </a:ln>
        </p:spPr>
      </p:pic>
      <p:pic>
        <p:nvPicPr>
          <p:cNvPr id="141" name="Google Shape;141;p22"/>
          <p:cNvPicPr preferRelativeResize="0"/>
          <p:nvPr/>
        </p:nvPicPr>
        <p:blipFill>
          <a:blip r:embed="rId5">
            <a:alphaModFix/>
          </a:blip>
          <a:stretch>
            <a:fillRect/>
          </a:stretch>
        </p:blipFill>
        <p:spPr>
          <a:xfrm>
            <a:off x="3674125" y="2735625"/>
            <a:ext cx="3762200" cy="2123800"/>
          </a:xfrm>
          <a:prstGeom prst="rect">
            <a:avLst/>
          </a:prstGeom>
          <a:noFill/>
          <a:ln cap="flat" cmpd="sng" w="28575">
            <a:solidFill>
              <a:schemeClr val="dk2"/>
            </a:solidFill>
            <a:prstDash val="solid"/>
            <a:round/>
            <a:headEnd len="sm" w="sm" type="none"/>
            <a:tailEnd len="sm" w="sm" type="none"/>
          </a:ln>
        </p:spPr>
      </p:pic>
      <p:sp>
        <p:nvSpPr>
          <p:cNvPr id="142" name="Google Shape;142;p22"/>
          <p:cNvSpPr txBox="1"/>
          <p:nvPr>
            <p:ph type="title"/>
          </p:nvPr>
        </p:nvSpPr>
        <p:spPr>
          <a:xfrm>
            <a:off x="624300" y="281525"/>
            <a:ext cx="4238400" cy="767700"/>
          </a:xfrm>
          <a:prstGeom prst="rect">
            <a:avLst/>
          </a:prstGeom>
        </p:spPr>
        <p:txBody>
          <a:bodyPr anchorCtr="0" anchor="b" bIns="91425" lIns="91425" spcFirstLastPara="1" rIns="91425" wrap="square" tIns="91425">
            <a:noAutofit/>
          </a:bodyPr>
          <a:lstStyle/>
          <a:p>
            <a:pPr indent="0" lvl="0" marL="0" rtl="0" algn="l">
              <a:spcBef>
                <a:spcPts val="0"/>
              </a:spcBef>
              <a:spcAft>
                <a:spcPts val="400"/>
              </a:spcAft>
              <a:buNone/>
            </a:pPr>
            <a:r>
              <a:rPr lang="en" sz="2400"/>
              <a:t>Well known extroverts</a:t>
            </a:r>
            <a:endParaRPr i="1"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Google Shape;147;p23"/>
          <p:cNvPicPr preferRelativeResize="0"/>
          <p:nvPr/>
        </p:nvPicPr>
        <p:blipFill>
          <a:blip r:embed="rId3">
            <a:alphaModFix/>
          </a:blip>
          <a:stretch>
            <a:fillRect/>
          </a:stretch>
        </p:blipFill>
        <p:spPr>
          <a:xfrm>
            <a:off x="1495000" y="152400"/>
            <a:ext cx="6208023" cy="47628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3069650" y="1584875"/>
            <a:ext cx="3159000" cy="127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000000"/>
                </a:solidFill>
              </a:rPr>
              <a:t>Well known</a:t>
            </a:r>
            <a:endParaRPr sz="3000">
              <a:solidFill>
                <a:srgbClr val="000000"/>
              </a:solidFill>
            </a:endParaRPr>
          </a:p>
          <a:p>
            <a:pPr indent="0" lvl="0" marL="0" rtl="0" algn="ctr">
              <a:spcBef>
                <a:spcPts val="400"/>
              </a:spcBef>
              <a:spcAft>
                <a:spcPts val="400"/>
              </a:spcAft>
              <a:buNone/>
            </a:pPr>
            <a:r>
              <a:rPr lang="en" sz="3000">
                <a:solidFill>
                  <a:srgbClr val="000000"/>
                </a:solidFill>
              </a:rPr>
              <a:t>introverts</a:t>
            </a:r>
            <a:endParaRPr i="1" sz="3000">
              <a:solidFill>
                <a:srgbClr val="000000"/>
              </a:solidFill>
            </a:endParaRPr>
          </a:p>
        </p:txBody>
      </p:sp>
      <p:pic>
        <p:nvPicPr>
          <p:cNvPr id="153" name="Google Shape;153;p24"/>
          <p:cNvPicPr preferRelativeResize="0"/>
          <p:nvPr/>
        </p:nvPicPr>
        <p:blipFill>
          <a:blip r:embed="rId3">
            <a:alphaModFix/>
          </a:blip>
          <a:stretch>
            <a:fillRect/>
          </a:stretch>
        </p:blipFill>
        <p:spPr>
          <a:xfrm>
            <a:off x="6308650" y="239150"/>
            <a:ext cx="2555601" cy="2555601"/>
          </a:xfrm>
          <a:prstGeom prst="rect">
            <a:avLst/>
          </a:prstGeom>
          <a:noFill/>
          <a:ln cap="flat" cmpd="sng" w="28575">
            <a:solidFill>
              <a:schemeClr val="dk2"/>
            </a:solidFill>
            <a:prstDash val="solid"/>
            <a:round/>
            <a:headEnd len="sm" w="sm" type="none"/>
            <a:tailEnd len="sm" w="sm" type="none"/>
          </a:ln>
        </p:spPr>
      </p:pic>
      <p:pic>
        <p:nvPicPr>
          <p:cNvPr id="154" name="Google Shape;154;p24"/>
          <p:cNvPicPr preferRelativeResize="0"/>
          <p:nvPr/>
        </p:nvPicPr>
        <p:blipFill>
          <a:blip r:embed="rId4">
            <a:alphaModFix/>
          </a:blip>
          <a:stretch>
            <a:fillRect/>
          </a:stretch>
        </p:blipFill>
        <p:spPr>
          <a:xfrm>
            <a:off x="2942500" y="2951125"/>
            <a:ext cx="3359827" cy="1889900"/>
          </a:xfrm>
          <a:prstGeom prst="rect">
            <a:avLst/>
          </a:prstGeom>
          <a:noFill/>
          <a:ln cap="flat" cmpd="sng" w="28575">
            <a:solidFill>
              <a:schemeClr val="dk2"/>
            </a:solidFill>
            <a:prstDash val="solid"/>
            <a:round/>
            <a:headEnd len="sm" w="sm" type="none"/>
            <a:tailEnd len="sm" w="sm" type="none"/>
          </a:ln>
        </p:spPr>
      </p:pic>
      <p:pic>
        <p:nvPicPr>
          <p:cNvPr id="155" name="Google Shape;155;p24"/>
          <p:cNvPicPr preferRelativeResize="0"/>
          <p:nvPr/>
        </p:nvPicPr>
        <p:blipFill>
          <a:blip r:embed="rId5">
            <a:alphaModFix/>
          </a:blip>
          <a:stretch>
            <a:fillRect/>
          </a:stretch>
        </p:blipFill>
        <p:spPr>
          <a:xfrm>
            <a:off x="334975" y="239150"/>
            <a:ext cx="2555601" cy="2555601"/>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id="160" name="Google Shape;160;p25"/>
          <p:cNvPicPr preferRelativeResize="0"/>
          <p:nvPr/>
        </p:nvPicPr>
        <p:blipFill>
          <a:blip r:embed="rId3">
            <a:alphaModFix/>
          </a:blip>
          <a:stretch>
            <a:fillRect/>
          </a:stretch>
        </p:blipFill>
        <p:spPr>
          <a:xfrm>
            <a:off x="1453549" y="152400"/>
            <a:ext cx="6242652" cy="47894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pic>
        <p:nvPicPr>
          <p:cNvPr id="165" name="Google Shape;165;p26"/>
          <p:cNvPicPr preferRelativeResize="0"/>
          <p:nvPr/>
        </p:nvPicPr>
        <p:blipFill>
          <a:blip r:embed="rId3">
            <a:alphaModFix/>
          </a:blip>
          <a:stretch>
            <a:fillRect/>
          </a:stretch>
        </p:blipFill>
        <p:spPr>
          <a:xfrm>
            <a:off x="2242813" y="494138"/>
            <a:ext cx="4658375" cy="1883625"/>
          </a:xfrm>
          <a:prstGeom prst="rect">
            <a:avLst/>
          </a:prstGeom>
          <a:noFill/>
          <a:ln cap="flat" cmpd="sng" w="19050">
            <a:solidFill>
              <a:schemeClr val="dk2"/>
            </a:solidFill>
            <a:prstDash val="solid"/>
            <a:round/>
            <a:headEnd len="sm" w="sm" type="none"/>
            <a:tailEnd len="sm" w="sm" type="none"/>
          </a:ln>
        </p:spPr>
      </p:pic>
      <p:sp>
        <p:nvSpPr>
          <p:cNvPr id="166" name="Google Shape;166;p26"/>
          <p:cNvSpPr txBox="1"/>
          <p:nvPr>
            <p:ph type="title"/>
          </p:nvPr>
        </p:nvSpPr>
        <p:spPr>
          <a:xfrm>
            <a:off x="563650" y="2531375"/>
            <a:ext cx="8189400" cy="197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Logistic Regression + Tfidf Vectorizer Model</a:t>
            </a:r>
            <a:r>
              <a:rPr lang="en" sz="2800"/>
              <a:t>:</a:t>
            </a:r>
            <a:endParaRPr sz="2800"/>
          </a:p>
          <a:p>
            <a:pPr indent="0" lvl="0" marL="0" rtl="0" algn="ctr">
              <a:spcBef>
                <a:spcPts val="0"/>
              </a:spcBef>
              <a:spcAft>
                <a:spcPts val="0"/>
              </a:spcAft>
              <a:buNone/>
            </a:pPr>
            <a:r>
              <a:rPr lang="en" sz="2800"/>
              <a:t>79.58% accuracy</a:t>
            </a:r>
            <a:endParaRPr sz="2800"/>
          </a:p>
          <a:p>
            <a:pPr indent="0" lvl="0" marL="0" rtl="0" algn="l">
              <a:spcBef>
                <a:spcPts val="0"/>
              </a:spcBef>
              <a:spcAft>
                <a:spcPts val="0"/>
              </a:spcAft>
              <a:buNone/>
            </a:pPr>
            <a:r>
              <a:t/>
            </a:r>
            <a:endParaRPr sz="1800"/>
          </a:p>
          <a:p>
            <a:pPr indent="-342900" lvl="0" marL="457200" rtl="0" algn="ctr">
              <a:spcBef>
                <a:spcPts val="0"/>
              </a:spcBef>
              <a:spcAft>
                <a:spcPts val="0"/>
              </a:spcAft>
              <a:buSzPts val="1800"/>
              <a:buChar char="●"/>
            </a:pPr>
            <a:r>
              <a:rPr lang="en" sz="1800"/>
              <a:t>Likely predicted I’s correctly more accurately because of data size</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Perception</a:t>
            </a:r>
            <a:endParaRPr i="1" sz="1400"/>
          </a:p>
          <a:p>
            <a:pPr indent="0" lvl="0" marL="0" rtl="0" algn="l">
              <a:spcBef>
                <a:spcPts val="400"/>
              </a:spcBef>
              <a:spcAft>
                <a:spcPts val="400"/>
              </a:spcAft>
              <a:buNone/>
            </a:pPr>
            <a:r>
              <a:rPr i="1" lang="en" sz="1600"/>
              <a:t>Sensing &amp; iNtuition</a:t>
            </a:r>
            <a:endParaRPr i="1" sz="1600"/>
          </a:p>
        </p:txBody>
      </p:sp>
      <p:pic>
        <p:nvPicPr>
          <p:cNvPr id="172" name="Google Shape;172;p27"/>
          <p:cNvPicPr preferRelativeResize="0"/>
          <p:nvPr/>
        </p:nvPicPr>
        <p:blipFill>
          <a:blip r:embed="rId3">
            <a:alphaModFix/>
          </a:blip>
          <a:stretch>
            <a:fillRect/>
          </a:stretch>
        </p:blipFill>
        <p:spPr>
          <a:xfrm>
            <a:off x="360368" y="2039825"/>
            <a:ext cx="4019361" cy="2636500"/>
          </a:xfrm>
          <a:prstGeom prst="rect">
            <a:avLst/>
          </a:prstGeom>
          <a:noFill/>
          <a:ln cap="flat" cmpd="sng" w="28575">
            <a:solidFill>
              <a:schemeClr val="dk2"/>
            </a:solidFill>
            <a:prstDash val="solid"/>
            <a:round/>
            <a:headEnd len="sm" w="sm" type="none"/>
            <a:tailEnd len="sm" w="sm" type="none"/>
          </a:ln>
        </p:spPr>
      </p:pic>
      <p:pic>
        <p:nvPicPr>
          <p:cNvPr id="173" name="Google Shape;173;p27"/>
          <p:cNvPicPr preferRelativeResize="0"/>
          <p:nvPr/>
        </p:nvPicPr>
        <p:blipFill>
          <a:blip r:embed="rId4">
            <a:alphaModFix/>
          </a:blip>
          <a:stretch>
            <a:fillRect/>
          </a:stretch>
        </p:blipFill>
        <p:spPr>
          <a:xfrm>
            <a:off x="4728228" y="2039825"/>
            <a:ext cx="4034771" cy="26466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90900" y="281525"/>
            <a:ext cx="42384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400"/>
              </a:spcAft>
              <a:buNone/>
            </a:pPr>
            <a:r>
              <a:rPr lang="en" sz="3000"/>
              <a:t>Sensors</a:t>
            </a:r>
            <a:endParaRPr i="1" sz="3000"/>
          </a:p>
        </p:txBody>
      </p:sp>
      <p:pic>
        <p:nvPicPr>
          <p:cNvPr id="179" name="Google Shape;179;p28"/>
          <p:cNvPicPr preferRelativeResize="0"/>
          <p:nvPr/>
        </p:nvPicPr>
        <p:blipFill>
          <a:blip r:embed="rId3">
            <a:alphaModFix/>
          </a:blip>
          <a:stretch>
            <a:fillRect/>
          </a:stretch>
        </p:blipFill>
        <p:spPr>
          <a:xfrm>
            <a:off x="152400" y="1201625"/>
            <a:ext cx="4572000" cy="3429000"/>
          </a:xfrm>
          <a:prstGeom prst="rect">
            <a:avLst/>
          </a:prstGeom>
          <a:noFill/>
          <a:ln>
            <a:noFill/>
          </a:ln>
        </p:spPr>
      </p:pic>
      <p:pic>
        <p:nvPicPr>
          <p:cNvPr id="180" name="Google Shape;180;p28"/>
          <p:cNvPicPr preferRelativeResize="0"/>
          <p:nvPr/>
        </p:nvPicPr>
        <p:blipFill>
          <a:blip r:embed="rId4">
            <a:alphaModFix/>
          </a:blip>
          <a:stretch>
            <a:fillRect/>
          </a:stretch>
        </p:blipFill>
        <p:spPr>
          <a:xfrm>
            <a:off x="4876800" y="304800"/>
            <a:ext cx="4114800" cy="318668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p29"/>
          <p:cNvPicPr preferRelativeResize="0"/>
          <p:nvPr/>
        </p:nvPicPr>
        <p:blipFill>
          <a:blip r:embed="rId3">
            <a:alphaModFix/>
          </a:blip>
          <a:stretch>
            <a:fillRect/>
          </a:stretch>
        </p:blipFill>
        <p:spPr>
          <a:xfrm>
            <a:off x="1470024" y="152400"/>
            <a:ext cx="6226177" cy="47768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2528975" y="676600"/>
            <a:ext cx="42384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400"/>
              </a:spcAft>
              <a:buNone/>
            </a:pPr>
            <a:r>
              <a:rPr lang="en" sz="3000"/>
              <a:t>iNtuitives</a:t>
            </a:r>
            <a:endParaRPr i="1" sz="3000"/>
          </a:p>
        </p:txBody>
      </p:sp>
      <p:pic>
        <p:nvPicPr>
          <p:cNvPr id="191" name="Google Shape;191;p30"/>
          <p:cNvPicPr preferRelativeResize="0"/>
          <p:nvPr/>
        </p:nvPicPr>
        <p:blipFill>
          <a:blip r:embed="rId3">
            <a:alphaModFix/>
          </a:blip>
          <a:stretch>
            <a:fillRect/>
          </a:stretch>
        </p:blipFill>
        <p:spPr>
          <a:xfrm>
            <a:off x="3207050" y="1868300"/>
            <a:ext cx="2821650" cy="2788380"/>
          </a:xfrm>
          <a:prstGeom prst="rect">
            <a:avLst/>
          </a:prstGeom>
          <a:noFill/>
          <a:ln cap="flat" cmpd="sng" w="28575">
            <a:solidFill>
              <a:schemeClr val="dk2"/>
            </a:solidFill>
            <a:prstDash val="solid"/>
            <a:round/>
            <a:headEnd len="sm" w="sm" type="none"/>
            <a:tailEnd len="sm" w="sm" type="none"/>
          </a:ln>
        </p:spPr>
      </p:pic>
      <p:pic>
        <p:nvPicPr>
          <p:cNvPr id="192" name="Google Shape;192;p30"/>
          <p:cNvPicPr preferRelativeResize="0"/>
          <p:nvPr/>
        </p:nvPicPr>
        <p:blipFill>
          <a:blip r:embed="rId4">
            <a:alphaModFix/>
          </a:blip>
          <a:stretch>
            <a:fillRect/>
          </a:stretch>
        </p:blipFill>
        <p:spPr>
          <a:xfrm>
            <a:off x="6251225" y="1030100"/>
            <a:ext cx="2758950" cy="2758950"/>
          </a:xfrm>
          <a:prstGeom prst="rect">
            <a:avLst/>
          </a:prstGeom>
          <a:noFill/>
          <a:ln cap="flat" cmpd="sng" w="28575">
            <a:solidFill>
              <a:schemeClr val="dk2"/>
            </a:solidFill>
            <a:prstDash val="solid"/>
            <a:round/>
            <a:headEnd len="sm" w="sm" type="none"/>
            <a:tailEnd len="sm" w="sm" type="none"/>
          </a:ln>
        </p:spPr>
      </p:pic>
      <p:pic>
        <p:nvPicPr>
          <p:cNvPr id="193" name="Google Shape;193;p30"/>
          <p:cNvPicPr preferRelativeResize="0"/>
          <p:nvPr/>
        </p:nvPicPr>
        <p:blipFill>
          <a:blip r:embed="rId5">
            <a:alphaModFix/>
          </a:blip>
          <a:stretch>
            <a:fillRect/>
          </a:stretch>
        </p:blipFill>
        <p:spPr>
          <a:xfrm>
            <a:off x="161550" y="1098425"/>
            <a:ext cx="2788375" cy="278837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pic>
        <p:nvPicPr>
          <p:cNvPr id="198" name="Google Shape;198;p31"/>
          <p:cNvPicPr preferRelativeResize="0"/>
          <p:nvPr/>
        </p:nvPicPr>
        <p:blipFill>
          <a:blip r:embed="rId3">
            <a:alphaModFix/>
          </a:blip>
          <a:stretch>
            <a:fillRect/>
          </a:stretch>
        </p:blipFill>
        <p:spPr>
          <a:xfrm>
            <a:off x="1371600" y="152400"/>
            <a:ext cx="6306853"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72" name="Shape 72"/>
        <p:cNvGrpSpPr/>
        <p:nvPr/>
      </p:nvGrpSpPr>
      <p:grpSpPr>
        <a:xfrm>
          <a:off x="0" y="0"/>
          <a:ext cx="0" cy="0"/>
          <a:chOff x="0" y="0"/>
          <a:chExt cx="0" cy="0"/>
        </a:xfrm>
      </p:grpSpPr>
      <p:pic>
        <p:nvPicPr>
          <p:cNvPr id="73" name="Google Shape;73;p14"/>
          <p:cNvPicPr preferRelativeResize="0"/>
          <p:nvPr/>
        </p:nvPicPr>
        <p:blipFill>
          <a:blip r:embed="rId3">
            <a:alphaModFix amt="46000"/>
          </a:blip>
          <a:stretch>
            <a:fillRect/>
          </a:stretch>
        </p:blipFill>
        <p:spPr>
          <a:xfrm>
            <a:off x="0" y="0"/>
            <a:ext cx="9144000" cy="5143500"/>
          </a:xfrm>
          <a:prstGeom prst="rect">
            <a:avLst/>
          </a:prstGeom>
          <a:noFill/>
          <a:ln>
            <a:noFill/>
          </a:ln>
        </p:spPr>
      </p:pic>
      <p:sp>
        <p:nvSpPr>
          <p:cNvPr id="74" name="Google Shape;74;p14"/>
          <p:cNvSpPr txBox="1"/>
          <p:nvPr/>
        </p:nvSpPr>
        <p:spPr>
          <a:xfrm>
            <a:off x="410125" y="1137300"/>
            <a:ext cx="8222100" cy="3326100"/>
          </a:xfrm>
          <a:prstGeom prst="rect">
            <a:avLst/>
          </a:prstGeom>
          <a:noFill/>
          <a:ln>
            <a:noFill/>
          </a:ln>
        </p:spPr>
        <p:txBody>
          <a:bodyPr anchorCtr="0" anchor="t" bIns="91425" lIns="91425" spcFirstLastPara="1" rIns="91425" wrap="square" tIns="91425">
            <a:noAutofit/>
          </a:bodyPr>
          <a:lstStyle/>
          <a:p>
            <a:pPr indent="-533400" lvl="0" marL="914400" rtl="0" algn="l">
              <a:spcBef>
                <a:spcPts val="0"/>
              </a:spcBef>
              <a:spcAft>
                <a:spcPts val="0"/>
              </a:spcAft>
              <a:buClr>
                <a:schemeClr val="lt1"/>
              </a:buClr>
              <a:buSzPts val="4800"/>
              <a:buFont typeface="Roboto"/>
              <a:buAutoNum type="arabicPeriod"/>
            </a:pPr>
            <a:r>
              <a:rPr b="1" lang="en" sz="4800">
                <a:solidFill>
                  <a:schemeClr val="lt1"/>
                </a:solidFill>
                <a:latin typeface="Roboto"/>
                <a:ea typeface="Roboto"/>
                <a:cs typeface="Roboto"/>
                <a:sym typeface="Roboto"/>
              </a:rPr>
              <a:t>Define the problem:</a:t>
            </a:r>
            <a:endParaRPr b="1" sz="4800">
              <a:solidFill>
                <a:schemeClr val="lt1"/>
              </a:solidFill>
              <a:latin typeface="Roboto"/>
              <a:ea typeface="Roboto"/>
              <a:cs typeface="Roboto"/>
              <a:sym typeface="Roboto"/>
            </a:endParaRPr>
          </a:p>
          <a:p>
            <a:pPr indent="0" lvl="0" marL="457200" rtl="0" algn="l">
              <a:spcBef>
                <a:spcPts val="0"/>
              </a:spcBef>
              <a:spcAft>
                <a:spcPts val="0"/>
              </a:spcAft>
              <a:buNone/>
            </a:pPr>
            <a:r>
              <a:t/>
            </a:r>
            <a:endParaRPr sz="3200">
              <a:solidFill>
                <a:schemeClr val="lt1"/>
              </a:solidFill>
              <a:latin typeface="Roboto"/>
              <a:ea typeface="Roboto"/>
              <a:cs typeface="Roboto"/>
              <a:sym typeface="Roboto"/>
            </a:endParaRPr>
          </a:p>
          <a:p>
            <a:pPr indent="0" lvl="0" marL="457200" rtl="0" algn="l">
              <a:spcBef>
                <a:spcPts val="0"/>
              </a:spcBef>
              <a:spcAft>
                <a:spcPts val="0"/>
              </a:spcAft>
              <a:buNone/>
            </a:pPr>
            <a:r>
              <a:rPr lang="en" sz="3200">
                <a:solidFill>
                  <a:schemeClr val="lt1"/>
                </a:solidFill>
                <a:latin typeface="Roboto"/>
                <a:ea typeface="Roboto"/>
                <a:cs typeface="Roboto"/>
                <a:sym typeface="Roboto"/>
              </a:rPr>
              <a:t>Can we determine an individual’s personality type based on their written communication?</a:t>
            </a:r>
            <a:endParaRPr sz="3200">
              <a:solidFill>
                <a:schemeClr val="lt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563650" y="2531375"/>
            <a:ext cx="8189400" cy="197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Logistic Regression + Tfidf Vectorizer Model:</a:t>
            </a:r>
            <a:endParaRPr sz="2800"/>
          </a:p>
          <a:p>
            <a:pPr indent="0" lvl="0" marL="0" rtl="0" algn="ctr">
              <a:spcBef>
                <a:spcPts val="0"/>
              </a:spcBef>
              <a:spcAft>
                <a:spcPts val="0"/>
              </a:spcAft>
              <a:buNone/>
            </a:pPr>
            <a:r>
              <a:rPr lang="en" sz="2800"/>
              <a:t>91.57% accuracy</a:t>
            </a:r>
            <a:endParaRPr sz="2800"/>
          </a:p>
          <a:p>
            <a:pPr indent="0" lvl="0" marL="0" rtl="0" algn="l">
              <a:spcBef>
                <a:spcPts val="0"/>
              </a:spcBef>
              <a:spcAft>
                <a:spcPts val="0"/>
              </a:spcAft>
              <a:buNone/>
            </a:pPr>
            <a:r>
              <a:t/>
            </a:r>
            <a:endParaRPr sz="1800"/>
          </a:p>
          <a:p>
            <a:pPr indent="-342900" lvl="0" marL="457200" rtl="0" algn="ctr">
              <a:spcBef>
                <a:spcPts val="0"/>
              </a:spcBef>
              <a:spcAft>
                <a:spcPts val="0"/>
              </a:spcAft>
              <a:buSzPts val="1800"/>
              <a:buChar char="●"/>
            </a:pPr>
            <a:r>
              <a:rPr lang="en" sz="1800"/>
              <a:t>Likely predicted all N’s because of data size</a:t>
            </a:r>
            <a:endParaRPr sz="1800"/>
          </a:p>
        </p:txBody>
      </p:sp>
      <p:pic>
        <p:nvPicPr>
          <p:cNvPr id="204" name="Google Shape;204;p32"/>
          <p:cNvPicPr preferRelativeResize="0"/>
          <p:nvPr/>
        </p:nvPicPr>
        <p:blipFill>
          <a:blip r:embed="rId3">
            <a:alphaModFix/>
          </a:blip>
          <a:stretch>
            <a:fillRect/>
          </a:stretch>
        </p:blipFill>
        <p:spPr>
          <a:xfrm>
            <a:off x="2255275" y="490700"/>
            <a:ext cx="4641351" cy="18767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Decision-making</a:t>
            </a:r>
            <a:r>
              <a:rPr lang="en" sz="1400"/>
              <a:t> </a:t>
            </a:r>
            <a:r>
              <a:rPr i="1" lang="en" sz="1400"/>
              <a:t> </a:t>
            </a:r>
            <a:endParaRPr i="1" sz="1400"/>
          </a:p>
          <a:p>
            <a:pPr indent="0" lvl="0" marL="0" rtl="0" algn="l">
              <a:spcBef>
                <a:spcPts val="400"/>
              </a:spcBef>
              <a:spcAft>
                <a:spcPts val="400"/>
              </a:spcAft>
              <a:buNone/>
            </a:pPr>
            <a:r>
              <a:rPr i="1" lang="en" sz="1600"/>
              <a:t>Thinking &amp; Feeling</a:t>
            </a:r>
            <a:endParaRPr i="1" sz="1600"/>
          </a:p>
        </p:txBody>
      </p:sp>
      <p:pic>
        <p:nvPicPr>
          <p:cNvPr id="210" name="Google Shape;210;p33"/>
          <p:cNvPicPr preferRelativeResize="0"/>
          <p:nvPr/>
        </p:nvPicPr>
        <p:blipFill>
          <a:blip r:embed="rId3">
            <a:alphaModFix/>
          </a:blip>
          <a:stretch>
            <a:fillRect/>
          </a:stretch>
        </p:blipFill>
        <p:spPr>
          <a:xfrm>
            <a:off x="4756475" y="2035230"/>
            <a:ext cx="4015374" cy="2633871"/>
          </a:xfrm>
          <a:prstGeom prst="rect">
            <a:avLst/>
          </a:prstGeom>
          <a:noFill/>
          <a:ln cap="flat" cmpd="sng" w="28575">
            <a:solidFill>
              <a:schemeClr val="dk2"/>
            </a:solidFill>
            <a:prstDash val="solid"/>
            <a:round/>
            <a:headEnd len="sm" w="sm" type="none"/>
            <a:tailEnd len="sm" w="sm" type="none"/>
          </a:ln>
        </p:spPr>
      </p:pic>
      <p:pic>
        <p:nvPicPr>
          <p:cNvPr id="211" name="Google Shape;211;p33"/>
          <p:cNvPicPr preferRelativeResize="0"/>
          <p:nvPr/>
        </p:nvPicPr>
        <p:blipFill>
          <a:blip r:embed="rId4">
            <a:alphaModFix/>
          </a:blip>
          <a:stretch>
            <a:fillRect/>
          </a:stretch>
        </p:blipFill>
        <p:spPr>
          <a:xfrm>
            <a:off x="383500" y="2035200"/>
            <a:ext cx="4015374" cy="2633893"/>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4"/>
          <p:cNvSpPr txBox="1"/>
          <p:nvPr>
            <p:ph type="title"/>
          </p:nvPr>
        </p:nvSpPr>
        <p:spPr>
          <a:xfrm>
            <a:off x="2528975" y="448000"/>
            <a:ext cx="42384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400"/>
              </a:spcAft>
              <a:buNone/>
            </a:pPr>
            <a:r>
              <a:rPr lang="en" sz="3000"/>
              <a:t>Thinkers</a:t>
            </a:r>
            <a:endParaRPr i="1" sz="3000"/>
          </a:p>
        </p:txBody>
      </p:sp>
      <p:pic>
        <p:nvPicPr>
          <p:cNvPr id="217" name="Google Shape;217;p34"/>
          <p:cNvPicPr preferRelativeResize="0"/>
          <p:nvPr/>
        </p:nvPicPr>
        <p:blipFill>
          <a:blip r:embed="rId3">
            <a:alphaModFix/>
          </a:blip>
          <a:stretch>
            <a:fillRect/>
          </a:stretch>
        </p:blipFill>
        <p:spPr>
          <a:xfrm>
            <a:off x="6168100" y="1139500"/>
            <a:ext cx="2747300" cy="2747300"/>
          </a:xfrm>
          <a:prstGeom prst="rect">
            <a:avLst/>
          </a:prstGeom>
          <a:noFill/>
          <a:ln cap="flat" cmpd="sng" w="28575">
            <a:solidFill>
              <a:schemeClr val="dk2"/>
            </a:solidFill>
            <a:prstDash val="solid"/>
            <a:round/>
            <a:headEnd len="sm" w="sm" type="none"/>
            <a:tailEnd len="sm" w="sm" type="none"/>
          </a:ln>
        </p:spPr>
      </p:pic>
      <p:pic>
        <p:nvPicPr>
          <p:cNvPr id="218" name="Google Shape;218;p34"/>
          <p:cNvPicPr preferRelativeResize="0"/>
          <p:nvPr/>
        </p:nvPicPr>
        <p:blipFill>
          <a:blip r:embed="rId4">
            <a:alphaModFix/>
          </a:blip>
          <a:stretch>
            <a:fillRect/>
          </a:stretch>
        </p:blipFill>
        <p:spPr>
          <a:xfrm>
            <a:off x="229250" y="1098425"/>
            <a:ext cx="2788375" cy="2788375"/>
          </a:xfrm>
          <a:prstGeom prst="rect">
            <a:avLst/>
          </a:prstGeom>
          <a:noFill/>
          <a:ln cap="flat" cmpd="sng" w="28575">
            <a:solidFill>
              <a:schemeClr val="dk2"/>
            </a:solidFill>
            <a:prstDash val="solid"/>
            <a:round/>
            <a:headEnd len="sm" w="sm" type="none"/>
            <a:tailEnd len="sm" w="sm" type="none"/>
          </a:ln>
        </p:spPr>
      </p:pic>
      <p:pic>
        <p:nvPicPr>
          <p:cNvPr id="219" name="Google Shape;219;p34"/>
          <p:cNvPicPr preferRelativeResize="0"/>
          <p:nvPr/>
        </p:nvPicPr>
        <p:blipFill>
          <a:blip r:embed="rId5">
            <a:alphaModFix/>
          </a:blip>
          <a:stretch>
            <a:fillRect/>
          </a:stretch>
        </p:blipFill>
        <p:spPr>
          <a:xfrm>
            <a:off x="3335806" y="2012825"/>
            <a:ext cx="2508944" cy="2788374"/>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pic>
        <p:nvPicPr>
          <p:cNvPr id="224" name="Google Shape;224;p35"/>
          <p:cNvPicPr preferRelativeResize="0"/>
          <p:nvPr/>
        </p:nvPicPr>
        <p:blipFill>
          <a:blip r:embed="rId3">
            <a:alphaModFix/>
          </a:blip>
          <a:stretch>
            <a:fillRect/>
          </a:stretch>
        </p:blipFill>
        <p:spPr>
          <a:xfrm>
            <a:off x="1453549" y="152400"/>
            <a:ext cx="6242652" cy="47894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2452800" y="389175"/>
            <a:ext cx="42384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400"/>
              </a:spcAft>
              <a:buNone/>
            </a:pPr>
            <a:r>
              <a:rPr lang="en" sz="3000"/>
              <a:t>Feelers</a:t>
            </a:r>
            <a:endParaRPr i="1" sz="3000"/>
          </a:p>
        </p:txBody>
      </p:sp>
      <p:pic>
        <p:nvPicPr>
          <p:cNvPr id="230" name="Google Shape;230;p36"/>
          <p:cNvPicPr preferRelativeResize="0"/>
          <p:nvPr/>
        </p:nvPicPr>
        <p:blipFill>
          <a:blip r:embed="rId3">
            <a:alphaModFix/>
          </a:blip>
          <a:stretch>
            <a:fillRect/>
          </a:stretch>
        </p:blipFill>
        <p:spPr>
          <a:xfrm>
            <a:off x="3689331" y="1914400"/>
            <a:ext cx="5314950" cy="2990850"/>
          </a:xfrm>
          <a:prstGeom prst="rect">
            <a:avLst/>
          </a:prstGeom>
          <a:noFill/>
          <a:ln cap="flat" cmpd="sng" w="19050">
            <a:solidFill>
              <a:schemeClr val="dk2"/>
            </a:solidFill>
            <a:prstDash val="solid"/>
            <a:round/>
            <a:headEnd len="sm" w="sm" type="none"/>
            <a:tailEnd len="sm" w="sm" type="none"/>
          </a:ln>
        </p:spPr>
      </p:pic>
      <p:pic>
        <p:nvPicPr>
          <p:cNvPr id="231" name="Google Shape;231;p36"/>
          <p:cNvPicPr preferRelativeResize="0"/>
          <p:nvPr/>
        </p:nvPicPr>
        <p:blipFill>
          <a:blip r:embed="rId4">
            <a:alphaModFix/>
          </a:blip>
          <a:stretch>
            <a:fillRect/>
          </a:stretch>
        </p:blipFill>
        <p:spPr>
          <a:xfrm>
            <a:off x="144000" y="1914400"/>
            <a:ext cx="3085274" cy="3091700"/>
          </a:xfrm>
          <a:prstGeom prst="rect">
            <a:avLst/>
          </a:prstGeom>
          <a:noFill/>
          <a:ln cap="flat" cmpd="sng" w="19050">
            <a:solidFill>
              <a:schemeClr val="dk2"/>
            </a:solidFill>
            <a:prstDash val="solid"/>
            <a:round/>
            <a:headEnd len="sm" w="sm" type="none"/>
            <a:tailEnd len="sm" w="sm" type="none"/>
          </a:ln>
        </p:spPr>
      </p:pic>
      <p:pic>
        <p:nvPicPr>
          <p:cNvPr id="232" name="Google Shape;232;p36"/>
          <p:cNvPicPr preferRelativeResize="0"/>
          <p:nvPr/>
        </p:nvPicPr>
        <p:blipFill>
          <a:blip r:embed="rId5">
            <a:alphaModFix/>
          </a:blip>
          <a:stretch>
            <a:fillRect/>
          </a:stretch>
        </p:blipFill>
        <p:spPr>
          <a:xfrm>
            <a:off x="2432225" y="1300875"/>
            <a:ext cx="3031006" cy="303969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id="237" name="Google Shape;237;p37"/>
          <p:cNvPicPr preferRelativeResize="0"/>
          <p:nvPr/>
        </p:nvPicPr>
        <p:blipFill>
          <a:blip r:embed="rId3">
            <a:alphaModFix/>
          </a:blip>
          <a:stretch>
            <a:fillRect/>
          </a:stretch>
        </p:blipFill>
        <p:spPr>
          <a:xfrm>
            <a:off x="1461799" y="152400"/>
            <a:ext cx="6234398" cy="47831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563650" y="2531375"/>
            <a:ext cx="8189400" cy="197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Logistic Regression + Tfidf Vectorizer Model:</a:t>
            </a:r>
            <a:endParaRPr sz="2800"/>
          </a:p>
          <a:p>
            <a:pPr indent="0" lvl="0" marL="0" rtl="0" algn="ctr">
              <a:spcBef>
                <a:spcPts val="0"/>
              </a:spcBef>
              <a:spcAft>
                <a:spcPts val="0"/>
              </a:spcAft>
              <a:buNone/>
            </a:pPr>
            <a:r>
              <a:rPr lang="en" sz="2800"/>
              <a:t>78.28% accuracy</a:t>
            </a:r>
            <a:endParaRPr sz="2800"/>
          </a:p>
          <a:p>
            <a:pPr indent="0" lvl="0" marL="0" rtl="0" algn="l">
              <a:spcBef>
                <a:spcPts val="0"/>
              </a:spcBef>
              <a:spcAft>
                <a:spcPts val="0"/>
              </a:spcAft>
              <a:buNone/>
            </a:pPr>
            <a:r>
              <a:t/>
            </a:r>
            <a:endParaRPr sz="1800"/>
          </a:p>
          <a:p>
            <a:pPr indent="-342900" lvl="0" marL="457200" rtl="0" algn="ctr">
              <a:spcBef>
                <a:spcPts val="0"/>
              </a:spcBef>
              <a:spcAft>
                <a:spcPts val="0"/>
              </a:spcAft>
              <a:buSzPts val="1800"/>
              <a:buChar char="●"/>
            </a:pPr>
            <a:r>
              <a:rPr lang="en" sz="1800"/>
              <a:t>Likely based on quantity of T’s and F’s like other models</a:t>
            </a:r>
            <a:endParaRPr sz="1800"/>
          </a:p>
        </p:txBody>
      </p:sp>
      <p:pic>
        <p:nvPicPr>
          <p:cNvPr id="243" name="Google Shape;243;p38"/>
          <p:cNvPicPr preferRelativeResize="0"/>
          <p:nvPr/>
        </p:nvPicPr>
        <p:blipFill>
          <a:blip r:embed="rId3">
            <a:alphaModFix/>
          </a:blip>
          <a:stretch>
            <a:fillRect/>
          </a:stretch>
        </p:blipFill>
        <p:spPr>
          <a:xfrm>
            <a:off x="2273375" y="534150"/>
            <a:ext cx="4549000" cy="18393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Lifestyle</a:t>
            </a:r>
            <a:endParaRPr i="1" sz="1400"/>
          </a:p>
          <a:p>
            <a:pPr indent="0" lvl="0" marL="0" rtl="0" algn="l">
              <a:spcBef>
                <a:spcPts val="400"/>
              </a:spcBef>
              <a:spcAft>
                <a:spcPts val="400"/>
              </a:spcAft>
              <a:buNone/>
            </a:pPr>
            <a:r>
              <a:rPr i="1" lang="en" sz="1600"/>
              <a:t>Judging &amp; Perceiving</a:t>
            </a:r>
            <a:endParaRPr i="1" sz="1600"/>
          </a:p>
        </p:txBody>
      </p:sp>
      <p:pic>
        <p:nvPicPr>
          <p:cNvPr id="249" name="Google Shape;249;p39"/>
          <p:cNvPicPr preferRelativeResize="0"/>
          <p:nvPr/>
        </p:nvPicPr>
        <p:blipFill>
          <a:blip r:embed="rId3">
            <a:alphaModFix/>
          </a:blip>
          <a:stretch>
            <a:fillRect/>
          </a:stretch>
        </p:blipFill>
        <p:spPr>
          <a:xfrm>
            <a:off x="4769094" y="2040475"/>
            <a:ext cx="4070107" cy="2669775"/>
          </a:xfrm>
          <a:prstGeom prst="rect">
            <a:avLst/>
          </a:prstGeom>
          <a:noFill/>
          <a:ln cap="flat" cmpd="sng" w="28575">
            <a:solidFill>
              <a:schemeClr val="dk2"/>
            </a:solidFill>
            <a:prstDash val="solid"/>
            <a:round/>
            <a:headEnd len="sm" w="sm" type="none"/>
            <a:tailEnd len="sm" w="sm" type="none"/>
          </a:ln>
        </p:spPr>
      </p:pic>
      <p:pic>
        <p:nvPicPr>
          <p:cNvPr id="250" name="Google Shape;250;p39"/>
          <p:cNvPicPr preferRelativeResize="0"/>
          <p:nvPr/>
        </p:nvPicPr>
        <p:blipFill>
          <a:blip r:embed="rId4">
            <a:alphaModFix/>
          </a:blip>
          <a:stretch>
            <a:fillRect/>
          </a:stretch>
        </p:blipFill>
        <p:spPr>
          <a:xfrm>
            <a:off x="344100" y="2040475"/>
            <a:ext cx="3914806" cy="2669776"/>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0"/>
          <p:cNvSpPr txBox="1"/>
          <p:nvPr>
            <p:ph type="title"/>
          </p:nvPr>
        </p:nvSpPr>
        <p:spPr>
          <a:xfrm>
            <a:off x="2528975" y="448000"/>
            <a:ext cx="42384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400"/>
              </a:spcAft>
              <a:buNone/>
            </a:pPr>
            <a:r>
              <a:rPr lang="en" sz="3000"/>
              <a:t>Judgers</a:t>
            </a:r>
            <a:endParaRPr i="1" sz="3000"/>
          </a:p>
        </p:txBody>
      </p:sp>
      <p:pic>
        <p:nvPicPr>
          <p:cNvPr id="256" name="Google Shape;256;p40"/>
          <p:cNvPicPr preferRelativeResize="0"/>
          <p:nvPr/>
        </p:nvPicPr>
        <p:blipFill>
          <a:blip r:embed="rId3">
            <a:alphaModFix/>
          </a:blip>
          <a:stretch>
            <a:fillRect/>
          </a:stretch>
        </p:blipFill>
        <p:spPr>
          <a:xfrm>
            <a:off x="4654175" y="1571700"/>
            <a:ext cx="4332385" cy="2884875"/>
          </a:xfrm>
          <a:prstGeom prst="rect">
            <a:avLst/>
          </a:prstGeom>
          <a:noFill/>
          <a:ln cap="flat" cmpd="sng" w="19050">
            <a:solidFill>
              <a:schemeClr val="dk2"/>
            </a:solidFill>
            <a:prstDash val="solid"/>
            <a:round/>
            <a:headEnd len="sm" w="sm" type="none"/>
            <a:tailEnd len="sm" w="sm" type="none"/>
          </a:ln>
        </p:spPr>
      </p:pic>
      <p:pic>
        <p:nvPicPr>
          <p:cNvPr id="257" name="Google Shape;257;p40"/>
          <p:cNvPicPr preferRelativeResize="0"/>
          <p:nvPr/>
        </p:nvPicPr>
        <p:blipFill>
          <a:blip r:embed="rId4">
            <a:alphaModFix/>
          </a:blip>
          <a:stretch>
            <a:fillRect/>
          </a:stretch>
        </p:blipFill>
        <p:spPr>
          <a:xfrm>
            <a:off x="346633" y="1571700"/>
            <a:ext cx="4000118" cy="290987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pic>
        <p:nvPicPr>
          <p:cNvPr id="262" name="Google Shape;262;p41"/>
          <p:cNvPicPr preferRelativeResize="0"/>
          <p:nvPr/>
        </p:nvPicPr>
        <p:blipFill>
          <a:blip r:embed="rId3">
            <a:alphaModFix/>
          </a:blip>
          <a:stretch>
            <a:fillRect/>
          </a:stretch>
        </p:blipFill>
        <p:spPr>
          <a:xfrm>
            <a:off x="1496849" y="152400"/>
            <a:ext cx="6275550" cy="48146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Basic predictions</a:t>
            </a:r>
            <a:endParaRPr/>
          </a:p>
        </p:txBody>
      </p:sp>
      <p:sp>
        <p:nvSpPr>
          <p:cNvPr id="80" name="Google Shape;80;p15"/>
          <p:cNvSpPr txBox="1"/>
          <p:nvPr>
            <p:ph idx="1" type="body"/>
          </p:nvPr>
        </p:nvSpPr>
        <p:spPr>
          <a:xfrm>
            <a:off x="1155200" y="1842875"/>
            <a:ext cx="31458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“Let’s make a plan and have a backup plan ready too.”</a:t>
            </a:r>
            <a:endParaRPr sz="1800"/>
          </a:p>
          <a:p>
            <a:pPr indent="0" lvl="0" marL="0" rtl="0" algn="l">
              <a:spcBef>
                <a:spcPts val="1600"/>
              </a:spcBef>
              <a:spcAft>
                <a:spcPts val="1600"/>
              </a:spcAft>
              <a:buNone/>
            </a:pPr>
            <a:r>
              <a:t/>
            </a:r>
            <a:endParaRPr sz="1800"/>
          </a:p>
        </p:txBody>
      </p:sp>
      <p:graphicFrame>
        <p:nvGraphicFramePr>
          <p:cNvPr id="81" name="Google Shape;81;p15"/>
          <p:cNvGraphicFramePr/>
          <p:nvPr/>
        </p:nvGraphicFramePr>
        <p:xfrm>
          <a:off x="5624581" y="4552231"/>
          <a:ext cx="3000000" cy="3000000"/>
        </p:xfrm>
        <a:graphic>
          <a:graphicData uri="http://schemas.openxmlformats.org/drawingml/2006/table">
            <a:tbl>
              <a:tblPr>
                <a:noFill/>
                <a:tableStyleId>{A5F8E462-691E-47B6-956F-F8FCB1F7C6B6}</a:tableStyleId>
              </a:tblPr>
              <a:tblGrid>
                <a:gridCol w="1121325"/>
                <a:gridCol w="1121325"/>
                <a:gridCol w="1121325"/>
                <a:gridCol w="1121325"/>
              </a:tblGrid>
              <a:tr h="241650">
                <a:tc>
                  <a:txBody>
                    <a:bodyPr/>
                    <a:lstStyle/>
                    <a:p>
                      <a:pPr indent="0" lvl="0" marL="0" rtl="0" algn="l">
                        <a:lnSpc>
                          <a:spcPct val="115000"/>
                        </a:lnSpc>
                        <a:spcBef>
                          <a:spcPts val="0"/>
                        </a:spcBef>
                        <a:spcAft>
                          <a:spcPts val="0"/>
                        </a:spcAft>
                        <a:buNone/>
                      </a:pPr>
                      <a:r>
                        <a:rPr lang="en">
                          <a:solidFill>
                            <a:schemeClr val="lt2"/>
                          </a:solidFill>
                          <a:latin typeface="Roboto"/>
                          <a:ea typeface="Roboto"/>
                          <a:cs typeface="Roboto"/>
                          <a:sym typeface="Roboto"/>
                        </a:rPr>
                        <a:t>   </a:t>
                      </a:r>
                      <a:r>
                        <a:rPr lang="en">
                          <a:solidFill>
                            <a:schemeClr val="lt2"/>
                          </a:solidFill>
                          <a:latin typeface="Roboto"/>
                          <a:ea typeface="Roboto"/>
                          <a:cs typeface="Roboto"/>
                          <a:sym typeface="Roboto"/>
                        </a:rPr>
                        <a:t>Judgers</a:t>
                      </a:r>
                      <a:endParaRPr>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lt2"/>
                          </a:solidFill>
                          <a:latin typeface="Roboto"/>
                          <a:ea typeface="Roboto"/>
                          <a:cs typeface="Roboto"/>
                          <a:sym typeface="Roboto"/>
                        </a:rPr>
                        <a:t>Perceivers</a:t>
                      </a:r>
                      <a:endParaRPr>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82" name="Google Shape;82;p15"/>
          <p:cNvSpPr/>
          <p:nvPr/>
        </p:nvSpPr>
        <p:spPr>
          <a:xfrm>
            <a:off x="5840550" y="4070375"/>
            <a:ext cx="722400" cy="4815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6855100" y="2728150"/>
            <a:ext cx="722400" cy="1798800"/>
          </a:xfrm>
          <a:prstGeom prst="re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84" name="Google Shape;84;p15"/>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
        <p:nvSpPr>
          <p:cNvPr id="85" name="Google Shape;85;p15"/>
          <p:cNvSpPr/>
          <p:nvPr/>
        </p:nvSpPr>
        <p:spPr>
          <a:xfrm>
            <a:off x="2868750" y="4233325"/>
            <a:ext cx="722400" cy="3186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1902100" y="2784600"/>
            <a:ext cx="722400" cy="1742400"/>
          </a:xfrm>
          <a:prstGeom prst="rect">
            <a:avLst/>
          </a:pr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aphicFrame>
        <p:nvGraphicFramePr>
          <p:cNvPr id="87" name="Google Shape;87;p15"/>
          <p:cNvGraphicFramePr/>
          <p:nvPr/>
        </p:nvGraphicFramePr>
        <p:xfrm>
          <a:off x="-473744" y="4600206"/>
          <a:ext cx="3000000" cy="3000000"/>
        </p:xfrm>
        <a:graphic>
          <a:graphicData uri="http://schemas.openxmlformats.org/drawingml/2006/table">
            <a:tbl>
              <a:tblPr>
                <a:noFill/>
                <a:tableStyleId>{A5F8E462-691E-47B6-956F-F8FCB1F7C6B6}</a:tableStyleId>
              </a:tblPr>
              <a:tblGrid>
                <a:gridCol w="1069600"/>
                <a:gridCol w="1069600"/>
                <a:gridCol w="1069600"/>
                <a:gridCol w="1069600"/>
              </a:tblGrid>
              <a:tr h="481500">
                <a:tc>
                  <a:txBody>
                    <a:bodyPr/>
                    <a:lstStyle/>
                    <a:p>
                      <a:pPr indent="0" lvl="0" marL="0" rtl="0" algn="l">
                        <a:lnSpc>
                          <a:spcPct val="115000"/>
                        </a:lnSpc>
                        <a:spcBef>
                          <a:spcPts val="0"/>
                        </a:spcBef>
                        <a:spcAft>
                          <a:spcPts val="0"/>
                        </a:spcAft>
                        <a:buNone/>
                      </a:pPr>
                      <a:r>
                        <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u="sng">
                          <a:solidFill>
                            <a:schemeClr val="lt2"/>
                          </a:solidFill>
                          <a:latin typeface="Roboto"/>
                          <a:ea typeface="Roboto"/>
                          <a:cs typeface="Roboto"/>
                          <a:sym typeface="Roboto"/>
                        </a:rPr>
                        <a:t>MBTI:</a:t>
                      </a:r>
                      <a:endParaRPr b="1" u="sng">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lt2"/>
                          </a:solidFill>
                          <a:latin typeface="Roboto"/>
                          <a:ea typeface="Roboto"/>
                          <a:cs typeface="Roboto"/>
                          <a:sym typeface="Roboto"/>
                        </a:rPr>
                        <a:t>   Judgers</a:t>
                      </a:r>
                      <a:endParaRPr>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lt2"/>
                          </a:solidFill>
                          <a:latin typeface="Roboto"/>
                          <a:ea typeface="Roboto"/>
                          <a:cs typeface="Roboto"/>
                          <a:sym typeface="Roboto"/>
                        </a:rPr>
                        <a:t>Perceivers</a:t>
                      </a:r>
                      <a:endParaRPr>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88" name="Google Shape;88;p15"/>
          <p:cNvSpPr txBox="1"/>
          <p:nvPr>
            <p:ph idx="1" type="body"/>
          </p:nvPr>
        </p:nvSpPr>
        <p:spPr>
          <a:xfrm>
            <a:off x="5574800" y="1842875"/>
            <a:ext cx="2292300" cy="4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“Let’s </a:t>
            </a:r>
            <a:r>
              <a:rPr lang="en" sz="1800"/>
              <a:t>play it by ear.”</a:t>
            </a:r>
            <a:endParaRPr sz="1800"/>
          </a:p>
          <a:p>
            <a:pPr indent="0" lvl="0" marL="0" rtl="0" algn="l">
              <a:spcBef>
                <a:spcPts val="1600"/>
              </a:spcBef>
              <a:spcAft>
                <a:spcPts val="1600"/>
              </a:spcAft>
              <a:buNone/>
            </a:pPr>
            <a:r>
              <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2"/>
          <p:cNvSpPr txBox="1"/>
          <p:nvPr>
            <p:ph type="title"/>
          </p:nvPr>
        </p:nvSpPr>
        <p:spPr>
          <a:xfrm>
            <a:off x="2528975" y="448000"/>
            <a:ext cx="42384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400"/>
              </a:spcAft>
              <a:buNone/>
            </a:pPr>
            <a:r>
              <a:rPr lang="en" sz="3000"/>
              <a:t>Perceivers</a:t>
            </a:r>
            <a:endParaRPr i="1" sz="3000"/>
          </a:p>
        </p:txBody>
      </p:sp>
      <p:pic>
        <p:nvPicPr>
          <p:cNvPr id="268" name="Google Shape;268;p42"/>
          <p:cNvPicPr preferRelativeResize="0"/>
          <p:nvPr/>
        </p:nvPicPr>
        <p:blipFill>
          <a:blip r:embed="rId3">
            <a:alphaModFix/>
          </a:blip>
          <a:stretch>
            <a:fillRect/>
          </a:stretch>
        </p:blipFill>
        <p:spPr>
          <a:xfrm>
            <a:off x="304800" y="1520500"/>
            <a:ext cx="3779243" cy="2514752"/>
          </a:xfrm>
          <a:prstGeom prst="rect">
            <a:avLst/>
          </a:prstGeom>
          <a:noFill/>
          <a:ln cap="flat" cmpd="sng" w="28575">
            <a:solidFill>
              <a:schemeClr val="dk2"/>
            </a:solidFill>
            <a:prstDash val="solid"/>
            <a:round/>
            <a:headEnd len="sm" w="sm" type="none"/>
            <a:tailEnd len="sm" w="sm" type="none"/>
          </a:ln>
        </p:spPr>
      </p:pic>
      <p:pic>
        <p:nvPicPr>
          <p:cNvPr id="269" name="Google Shape;269;p42"/>
          <p:cNvPicPr preferRelativeResize="0"/>
          <p:nvPr/>
        </p:nvPicPr>
        <p:blipFill>
          <a:blip r:embed="rId4">
            <a:alphaModFix/>
          </a:blip>
          <a:stretch>
            <a:fillRect/>
          </a:stretch>
        </p:blipFill>
        <p:spPr>
          <a:xfrm>
            <a:off x="4368525" y="1520500"/>
            <a:ext cx="4470676" cy="2514751"/>
          </a:xfrm>
          <a:prstGeom prst="rect">
            <a:avLst/>
          </a:prstGeom>
          <a:noFill/>
          <a:ln cap="flat" cmpd="sng" w="28575">
            <a:solidFill>
              <a:schemeClr val="dk2"/>
            </a:solidFill>
            <a:prstDash val="solid"/>
            <a:round/>
            <a:headEnd len="sm" w="sm" type="none"/>
            <a:tailEnd len="sm" w="sm" type="none"/>
          </a:ln>
        </p:spPr>
      </p:pic>
      <p:pic>
        <p:nvPicPr>
          <p:cNvPr id="270" name="Google Shape;270;p42"/>
          <p:cNvPicPr preferRelativeResize="0"/>
          <p:nvPr/>
        </p:nvPicPr>
        <p:blipFill>
          <a:blip r:embed="rId5">
            <a:alphaModFix/>
          </a:blip>
          <a:stretch>
            <a:fillRect/>
          </a:stretch>
        </p:blipFill>
        <p:spPr>
          <a:xfrm>
            <a:off x="3316174" y="3633175"/>
            <a:ext cx="1835725" cy="138215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pic>
        <p:nvPicPr>
          <p:cNvPr id="275" name="Google Shape;275;p43"/>
          <p:cNvPicPr preferRelativeResize="0"/>
          <p:nvPr/>
        </p:nvPicPr>
        <p:blipFill>
          <a:blip r:embed="rId3">
            <a:alphaModFix/>
          </a:blip>
          <a:stretch>
            <a:fillRect/>
          </a:stretch>
        </p:blipFill>
        <p:spPr>
          <a:xfrm>
            <a:off x="1496849" y="152400"/>
            <a:ext cx="6275550" cy="48146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4"/>
          <p:cNvSpPr txBox="1"/>
          <p:nvPr>
            <p:ph type="title"/>
          </p:nvPr>
        </p:nvSpPr>
        <p:spPr>
          <a:xfrm>
            <a:off x="563650" y="2607575"/>
            <a:ext cx="8189400" cy="197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Logistic Regression + Count Vectorizer Model:</a:t>
            </a:r>
            <a:endParaRPr sz="2800"/>
          </a:p>
          <a:p>
            <a:pPr indent="0" lvl="0" marL="0" rtl="0" algn="ctr">
              <a:spcBef>
                <a:spcPts val="0"/>
              </a:spcBef>
              <a:spcAft>
                <a:spcPts val="0"/>
              </a:spcAft>
              <a:buNone/>
            </a:pPr>
            <a:r>
              <a:rPr lang="en" sz="2800"/>
              <a:t>62.71% accuracy</a:t>
            </a:r>
            <a:endParaRPr sz="2800"/>
          </a:p>
          <a:p>
            <a:pPr indent="0" lvl="0" marL="0" rtl="0" algn="l">
              <a:spcBef>
                <a:spcPts val="0"/>
              </a:spcBef>
              <a:spcAft>
                <a:spcPts val="0"/>
              </a:spcAft>
              <a:buNone/>
            </a:pPr>
            <a:r>
              <a:t/>
            </a:r>
            <a:endParaRPr sz="1800"/>
          </a:p>
          <a:p>
            <a:pPr indent="-342900" lvl="0" marL="457200" rtl="0" algn="ctr">
              <a:spcBef>
                <a:spcPts val="0"/>
              </a:spcBef>
              <a:spcAft>
                <a:spcPts val="0"/>
              </a:spcAft>
              <a:buSzPts val="1800"/>
              <a:buChar char="●"/>
            </a:pPr>
            <a:r>
              <a:rPr lang="en" sz="1800"/>
              <a:t>A little more P’s than J’s in the data, but the lower accuracy score is likely due to the nature of this category making it more difficult to discern from Reddit comments.</a:t>
            </a:r>
            <a:endParaRPr sz="1800"/>
          </a:p>
        </p:txBody>
      </p:sp>
      <p:pic>
        <p:nvPicPr>
          <p:cNvPr id="281" name="Google Shape;281;p44"/>
          <p:cNvPicPr preferRelativeResize="0"/>
          <p:nvPr/>
        </p:nvPicPr>
        <p:blipFill>
          <a:blip r:embed="rId3">
            <a:alphaModFix/>
          </a:blip>
          <a:stretch>
            <a:fillRect/>
          </a:stretch>
        </p:blipFill>
        <p:spPr>
          <a:xfrm>
            <a:off x="2296200" y="542925"/>
            <a:ext cx="4448025" cy="179855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id="286" name="Google Shape;286;p45"/>
          <p:cNvPicPr preferRelativeResize="0"/>
          <p:nvPr/>
        </p:nvPicPr>
        <p:blipFill rotWithShape="1">
          <a:blip r:embed="rId3">
            <a:alphaModFix/>
          </a:blip>
          <a:srcRect b="9477" l="0" r="0" t="0"/>
          <a:stretch/>
        </p:blipFill>
        <p:spPr>
          <a:xfrm>
            <a:off x="0" y="0"/>
            <a:ext cx="9144000" cy="5143500"/>
          </a:xfrm>
          <a:prstGeom prst="rect">
            <a:avLst/>
          </a:prstGeom>
          <a:noFill/>
          <a:ln>
            <a:noFill/>
          </a:ln>
        </p:spPr>
      </p:pic>
      <p:sp>
        <p:nvSpPr>
          <p:cNvPr id="287" name="Google Shape;287;p45"/>
          <p:cNvSpPr txBox="1"/>
          <p:nvPr>
            <p:ph type="title"/>
          </p:nvPr>
        </p:nvSpPr>
        <p:spPr>
          <a:xfrm>
            <a:off x="490250" y="412050"/>
            <a:ext cx="8443800" cy="440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Ideas for future development:</a:t>
            </a:r>
            <a:endParaRPr sz="3600"/>
          </a:p>
          <a:p>
            <a:pPr indent="-355600" lvl="0" marL="457200" rtl="0" algn="l">
              <a:spcBef>
                <a:spcPts val="0"/>
              </a:spcBef>
              <a:spcAft>
                <a:spcPts val="0"/>
              </a:spcAft>
              <a:buSzPts val="2000"/>
              <a:buChar char="●"/>
            </a:pPr>
            <a:r>
              <a:rPr lang="en" sz="2000"/>
              <a:t>Run models that include only specific stop words that might relate to MBTIs (I, me, myself, my vs. you, your, yourself could indicate E vs I).</a:t>
            </a:r>
            <a:endParaRPr sz="2000"/>
          </a:p>
          <a:p>
            <a:pPr indent="-355600" lvl="0" marL="457200" rtl="0" algn="l">
              <a:spcBef>
                <a:spcPts val="0"/>
              </a:spcBef>
              <a:spcAft>
                <a:spcPts val="0"/>
              </a:spcAft>
              <a:buSzPts val="2000"/>
              <a:buChar char="●"/>
            </a:pPr>
            <a:r>
              <a:rPr lang="en" sz="2000"/>
              <a:t>For visualization create a scatterplot that shows you how often a word is used by one MBTI trait vs another. This could be cross-category to identify trends between SJ’s, NP’s, etc. It would require a large amount of and very specific data.</a:t>
            </a:r>
            <a:endParaRPr sz="2000"/>
          </a:p>
          <a:p>
            <a:pPr indent="-355600" lvl="0" marL="457200" rtl="0" algn="l">
              <a:spcBef>
                <a:spcPts val="0"/>
              </a:spcBef>
              <a:spcAft>
                <a:spcPts val="0"/>
              </a:spcAft>
              <a:buSzPts val="2000"/>
              <a:buChar char="●"/>
            </a:pPr>
            <a:r>
              <a:rPr lang="en" sz="2000"/>
              <a:t>Use neural networking to identify the substance of bodies of text more accurately and then to make more sophisticated predictions of MBTI based on discussion topics, not just individual words.</a:t>
            </a:r>
            <a:endParaRPr sz="2000"/>
          </a:p>
          <a:p>
            <a:pPr indent="0" lvl="0" marL="0" rtl="0" algn="l">
              <a:spcBef>
                <a:spcPts val="0"/>
              </a:spcBef>
              <a:spcAft>
                <a:spcPts val="0"/>
              </a:spcAft>
              <a:buNone/>
            </a:pPr>
            <a:r>
              <a:rPr lang="en" sz="2000"/>
              <a:t>Goal: create a model sophisticated and accurate enough to scan texts/messages in real time and identify personality type, which could then be used to make recommendations for how to communicate with groups or individuals.</a:t>
            </a:r>
            <a:endParaRPr sz="2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id="292" name="Google Shape;292;p46"/>
          <p:cNvPicPr preferRelativeResize="0"/>
          <p:nvPr/>
        </p:nvPicPr>
        <p:blipFill>
          <a:blip r:embed="rId3">
            <a:alphaModFix/>
          </a:blip>
          <a:stretch>
            <a:fillRect/>
          </a:stretch>
        </p:blipFill>
        <p:spPr>
          <a:xfrm>
            <a:off x="381000" y="152400"/>
            <a:ext cx="8297690"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Basic predictions</a:t>
            </a:r>
            <a:endParaRPr/>
          </a:p>
        </p:txBody>
      </p:sp>
      <p:sp>
        <p:nvSpPr>
          <p:cNvPr id="94" name="Google Shape;94;p16"/>
          <p:cNvSpPr txBox="1"/>
          <p:nvPr>
            <p:ph idx="1" type="body"/>
          </p:nvPr>
        </p:nvSpPr>
        <p:spPr>
          <a:xfrm>
            <a:off x="1231400" y="1842875"/>
            <a:ext cx="3145800" cy="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“Everyone knows that’s impossible. You can’t do it.”</a:t>
            </a:r>
            <a:endParaRPr sz="1800"/>
          </a:p>
          <a:p>
            <a:pPr indent="0" lvl="0" marL="0" rtl="0" algn="l">
              <a:spcBef>
                <a:spcPts val="1600"/>
              </a:spcBef>
              <a:spcAft>
                <a:spcPts val="1600"/>
              </a:spcAft>
              <a:buNone/>
            </a:pPr>
            <a:r>
              <a:t/>
            </a:r>
            <a:endParaRPr sz="1800"/>
          </a:p>
        </p:txBody>
      </p:sp>
      <p:graphicFrame>
        <p:nvGraphicFramePr>
          <p:cNvPr id="95" name="Google Shape;95;p16"/>
          <p:cNvGraphicFramePr/>
          <p:nvPr/>
        </p:nvGraphicFramePr>
        <p:xfrm>
          <a:off x="5624581" y="4552231"/>
          <a:ext cx="3000000" cy="3000000"/>
        </p:xfrm>
        <a:graphic>
          <a:graphicData uri="http://schemas.openxmlformats.org/drawingml/2006/table">
            <a:tbl>
              <a:tblPr>
                <a:noFill/>
                <a:tableStyleId>{A5F8E462-691E-47B6-956F-F8FCB1F7C6B6}</a:tableStyleId>
              </a:tblPr>
              <a:tblGrid>
                <a:gridCol w="1121325"/>
                <a:gridCol w="1121325"/>
                <a:gridCol w="1121325"/>
                <a:gridCol w="1121325"/>
              </a:tblGrid>
              <a:tr h="241650">
                <a:tc>
                  <a:txBody>
                    <a:bodyPr/>
                    <a:lstStyle/>
                    <a:p>
                      <a:pPr indent="0" lvl="0" marL="0" rtl="0" algn="l">
                        <a:lnSpc>
                          <a:spcPct val="115000"/>
                        </a:lnSpc>
                        <a:spcBef>
                          <a:spcPts val="0"/>
                        </a:spcBef>
                        <a:spcAft>
                          <a:spcPts val="0"/>
                        </a:spcAft>
                        <a:buNone/>
                      </a:pPr>
                      <a:r>
                        <a:rPr lang="en">
                          <a:solidFill>
                            <a:schemeClr val="lt2"/>
                          </a:solidFill>
                          <a:latin typeface="Roboto"/>
                          <a:ea typeface="Roboto"/>
                          <a:cs typeface="Roboto"/>
                          <a:sym typeface="Roboto"/>
                        </a:rPr>
                        <a:t>   Sensors</a:t>
                      </a:r>
                      <a:endParaRPr>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lt2"/>
                          </a:solidFill>
                          <a:latin typeface="Roboto"/>
                          <a:ea typeface="Roboto"/>
                          <a:cs typeface="Roboto"/>
                          <a:sym typeface="Roboto"/>
                        </a:rPr>
                        <a:t>iNtuitives</a:t>
                      </a:r>
                      <a:endParaRPr>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96" name="Google Shape;96;p16"/>
          <p:cNvSpPr/>
          <p:nvPr/>
        </p:nvSpPr>
        <p:spPr>
          <a:xfrm>
            <a:off x="5840550" y="4233275"/>
            <a:ext cx="722400" cy="3186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a:off x="6855100" y="2571750"/>
            <a:ext cx="722400" cy="1955100"/>
          </a:xfrm>
          <a:prstGeom prst="rect">
            <a:avLst/>
          </a:prstGeom>
          <a:solidFill>
            <a:srgbClr val="A64D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98" name="Google Shape;98;p16"/>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
        <p:nvSpPr>
          <p:cNvPr id="99" name="Google Shape;99;p16"/>
          <p:cNvSpPr/>
          <p:nvPr/>
        </p:nvSpPr>
        <p:spPr>
          <a:xfrm>
            <a:off x="2868750" y="4318000"/>
            <a:ext cx="722400" cy="234000"/>
          </a:xfrm>
          <a:prstGeom prst="rect">
            <a:avLst/>
          </a:pr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1902100" y="2794000"/>
            <a:ext cx="722400" cy="1733100"/>
          </a:xfrm>
          <a:prstGeom prst="rec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aphicFrame>
        <p:nvGraphicFramePr>
          <p:cNvPr id="101" name="Google Shape;101;p16"/>
          <p:cNvGraphicFramePr/>
          <p:nvPr/>
        </p:nvGraphicFramePr>
        <p:xfrm>
          <a:off x="-473744" y="4600206"/>
          <a:ext cx="3000000" cy="3000000"/>
        </p:xfrm>
        <a:graphic>
          <a:graphicData uri="http://schemas.openxmlformats.org/drawingml/2006/table">
            <a:tbl>
              <a:tblPr>
                <a:noFill/>
                <a:tableStyleId>{A5F8E462-691E-47B6-956F-F8FCB1F7C6B6}</a:tableStyleId>
              </a:tblPr>
              <a:tblGrid>
                <a:gridCol w="1069600"/>
                <a:gridCol w="1069600"/>
                <a:gridCol w="1069600"/>
                <a:gridCol w="1069600"/>
              </a:tblGrid>
              <a:tr h="481500">
                <a:tc>
                  <a:txBody>
                    <a:bodyPr/>
                    <a:lstStyle/>
                    <a:p>
                      <a:pPr indent="0" lvl="0" marL="0" rtl="0" algn="l">
                        <a:lnSpc>
                          <a:spcPct val="115000"/>
                        </a:lnSpc>
                        <a:spcBef>
                          <a:spcPts val="0"/>
                        </a:spcBef>
                        <a:spcAft>
                          <a:spcPts val="0"/>
                        </a:spcAft>
                        <a:buNone/>
                      </a:pPr>
                      <a:r>
                        <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u="sng">
                          <a:solidFill>
                            <a:schemeClr val="lt2"/>
                          </a:solidFill>
                          <a:latin typeface="Roboto"/>
                          <a:ea typeface="Roboto"/>
                          <a:cs typeface="Roboto"/>
                          <a:sym typeface="Roboto"/>
                        </a:rPr>
                        <a:t>MBTI:</a:t>
                      </a:r>
                      <a:endParaRPr b="1" u="sng">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lt2"/>
                          </a:solidFill>
                          <a:latin typeface="Roboto"/>
                          <a:ea typeface="Roboto"/>
                          <a:cs typeface="Roboto"/>
                          <a:sym typeface="Roboto"/>
                        </a:rPr>
                        <a:t>   Sensors</a:t>
                      </a:r>
                      <a:endParaRPr>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lt2"/>
                          </a:solidFill>
                          <a:latin typeface="Roboto"/>
                          <a:ea typeface="Roboto"/>
                          <a:cs typeface="Roboto"/>
                          <a:sym typeface="Roboto"/>
                        </a:rPr>
                        <a:t> iNtuitives </a:t>
                      </a:r>
                      <a:endParaRPr>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02" name="Google Shape;102;p16"/>
          <p:cNvSpPr txBox="1"/>
          <p:nvPr>
            <p:ph idx="1" type="body"/>
          </p:nvPr>
        </p:nvSpPr>
        <p:spPr>
          <a:xfrm>
            <a:off x="5574800" y="1842875"/>
            <a:ext cx="2523000" cy="43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“How can we do this?”</a:t>
            </a:r>
            <a:endParaRPr sz="1800"/>
          </a:p>
          <a:p>
            <a:pPr indent="0" lvl="0" marL="0" rtl="0" algn="l">
              <a:spcBef>
                <a:spcPts val="1600"/>
              </a:spcBef>
              <a:spcAft>
                <a:spcPts val="1600"/>
              </a:spcAft>
              <a:buNone/>
            </a:pPr>
            <a:r>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06" name="Shape 106"/>
        <p:cNvGrpSpPr/>
        <p:nvPr/>
      </p:nvGrpSpPr>
      <p:grpSpPr>
        <a:xfrm>
          <a:off x="0" y="0"/>
          <a:ext cx="0" cy="0"/>
          <a:chOff x="0" y="0"/>
          <a:chExt cx="0" cy="0"/>
        </a:xfrm>
      </p:grpSpPr>
      <p:pic>
        <p:nvPicPr>
          <p:cNvPr id="107" name="Google Shape;107;p17"/>
          <p:cNvPicPr preferRelativeResize="0"/>
          <p:nvPr/>
        </p:nvPicPr>
        <p:blipFill>
          <a:blip r:embed="rId3">
            <a:alphaModFix amt="46000"/>
          </a:blip>
          <a:stretch>
            <a:fillRect/>
          </a:stretch>
        </p:blipFill>
        <p:spPr>
          <a:xfrm>
            <a:off x="0" y="11435"/>
            <a:ext cx="9143998" cy="5120639"/>
          </a:xfrm>
          <a:prstGeom prst="rect">
            <a:avLst/>
          </a:prstGeom>
          <a:noFill/>
          <a:ln>
            <a:noFill/>
          </a:ln>
        </p:spPr>
      </p:pic>
      <p:sp>
        <p:nvSpPr>
          <p:cNvPr id="108" name="Google Shape;108;p17"/>
          <p:cNvSpPr txBox="1"/>
          <p:nvPr/>
        </p:nvSpPr>
        <p:spPr>
          <a:xfrm>
            <a:off x="410125" y="1137300"/>
            <a:ext cx="8222100" cy="3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chemeClr val="lt1"/>
                </a:solidFill>
                <a:latin typeface="Roboto"/>
                <a:ea typeface="Roboto"/>
                <a:cs typeface="Roboto"/>
                <a:sym typeface="Roboto"/>
              </a:rPr>
              <a:t> 2.	</a:t>
            </a:r>
            <a:r>
              <a:rPr b="1" lang="en" sz="4800">
                <a:solidFill>
                  <a:schemeClr val="lt1"/>
                </a:solidFill>
                <a:latin typeface="Roboto"/>
                <a:ea typeface="Roboto"/>
                <a:cs typeface="Roboto"/>
                <a:sym typeface="Roboto"/>
              </a:rPr>
              <a:t>Obtain the data:</a:t>
            </a:r>
            <a:endParaRPr b="1" sz="4800">
              <a:solidFill>
                <a:schemeClr val="lt1"/>
              </a:solidFill>
              <a:latin typeface="Roboto"/>
              <a:ea typeface="Roboto"/>
              <a:cs typeface="Roboto"/>
              <a:sym typeface="Roboto"/>
            </a:endParaRPr>
          </a:p>
          <a:p>
            <a:pPr indent="0" lvl="0" marL="457200" rtl="0" algn="l">
              <a:spcBef>
                <a:spcPts val="0"/>
              </a:spcBef>
              <a:spcAft>
                <a:spcPts val="0"/>
              </a:spcAft>
              <a:buNone/>
            </a:pPr>
            <a:r>
              <a:t/>
            </a:r>
            <a:endParaRPr sz="3200">
              <a:solidFill>
                <a:schemeClr val="lt1"/>
              </a:solidFill>
              <a:latin typeface="Roboto"/>
              <a:ea typeface="Roboto"/>
              <a:cs typeface="Roboto"/>
              <a:sym typeface="Roboto"/>
            </a:endParaRPr>
          </a:p>
          <a:p>
            <a:pPr indent="-431800" lvl="0" marL="914400" rtl="0" algn="l">
              <a:spcBef>
                <a:spcPts val="0"/>
              </a:spcBef>
              <a:spcAft>
                <a:spcPts val="0"/>
              </a:spcAft>
              <a:buClr>
                <a:schemeClr val="lt1"/>
              </a:buClr>
              <a:buSzPts val="3200"/>
              <a:buFont typeface="Roboto"/>
              <a:buChar char="●"/>
            </a:pPr>
            <a:r>
              <a:rPr lang="en" sz="3200">
                <a:solidFill>
                  <a:schemeClr val="lt1"/>
                </a:solidFill>
                <a:latin typeface="Roboto"/>
                <a:ea typeface="Roboto"/>
                <a:cs typeface="Roboto"/>
                <a:sym typeface="Roboto"/>
              </a:rPr>
              <a:t>Myers-Briggs personality tags on Reddit users and their content</a:t>
            </a:r>
            <a:endParaRPr sz="3200">
              <a:solidFill>
                <a:schemeClr val="lt1"/>
              </a:solidFill>
              <a:latin typeface="Roboto"/>
              <a:ea typeface="Roboto"/>
              <a:cs typeface="Roboto"/>
              <a:sym typeface="Roboto"/>
            </a:endParaRPr>
          </a:p>
          <a:p>
            <a:pPr indent="-431800" lvl="0" marL="914400" rtl="0" algn="l">
              <a:spcBef>
                <a:spcPts val="0"/>
              </a:spcBef>
              <a:spcAft>
                <a:spcPts val="0"/>
              </a:spcAft>
              <a:buClr>
                <a:schemeClr val="lt1"/>
              </a:buClr>
              <a:buSzPts val="3200"/>
              <a:buFont typeface="Roboto"/>
              <a:buChar char="●"/>
            </a:pPr>
            <a:r>
              <a:rPr lang="en" sz="3200">
                <a:solidFill>
                  <a:schemeClr val="lt1"/>
                </a:solidFill>
                <a:latin typeface="Roboto"/>
                <a:ea typeface="Roboto"/>
                <a:cs typeface="Roboto"/>
                <a:sym typeface="Roboto"/>
              </a:rPr>
              <a:t>Zenodo</a:t>
            </a:r>
            <a:endParaRPr sz="3200">
              <a:solidFill>
                <a:schemeClr val="lt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Google Shape;113;p18"/>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14" name="Google Shape;114;p18"/>
          <p:cNvSpPr txBox="1"/>
          <p:nvPr/>
        </p:nvSpPr>
        <p:spPr>
          <a:xfrm>
            <a:off x="410125" y="1137300"/>
            <a:ext cx="8222100" cy="3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chemeClr val="lt1"/>
                </a:solidFill>
                <a:latin typeface="Roboto"/>
                <a:ea typeface="Roboto"/>
                <a:cs typeface="Roboto"/>
                <a:sym typeface="Roboto"/>
              </a:rPr>
              <a:t> 3.	Explore the data:</a:t>
            </a:r>
            <a:endParaRPr b="1" sz="4800">
              <a:solidFill>
                <a:schemeClr val="lt1"/>
              </a:solidFill>
              <a:latin typeface="Roboto"/>
              <a:ea typeface="Roboto"/>
              <a:cs typeface="Roboto"/>
              <a:sym typeface="Roboto"/>
            </a:endParaRPr>
          </a:p>
          <a:p>
            <a:pPr indent="0" lvl="0" marL="457200" rtl="0" algn="l">
              <a:spcBef>
                <a:spcPts val="0"/>
              </a:spcBef>
              <a:spcAft>
                <a:spcPts val="0"/>
              </a:spcAft>
              <a:buNone/>
            </a:pPr>
            <a:r>
              <a:t/>
            </a:r>
            <a:endParaRPr sz="3200">
              <a:solidFill>
                <a:schemeClr val="lt1"/>
              </a:solidFill>
              <a:latin typeface="Roboto"/>
              <a:ea typeface="Roboto"/>
              <a:cs typeface="Roboto"/>
              <a:sym typeface="Roboto"/>
            </a:endParaRPr>
          </a:p>
          <a:p>
            <a:pPr indent="-342900" lvl="0" marL="9144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~1.8 million rows of comments</a:t>
            </a:r>
            <a:endParaRPr sz="1800">
              <a:solidFill>
                <a:schemeClr val="lt1"/>
              </a:solidFill>
              <a:latin typeface="Roboto"/>
              <a:ea typeface="Roboto"/>
              <a:cs typeface="Roboto"/>
              <a:sym typeface="Roboto"/>
            </a:endParaRPr>
          </a:p>
          <a:p>
            <a:pPr indent="-342900" lvl="0" marL="9144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Columns of MBTI and bodies of text</a:t>
            </a:r>
            <a:endParaRPr sz="1800">
              <a:solidFill>
                <a:schemeClr val="lt1"/>
              </a:solidFill>
              <a:latin typeface="Roboto"/>
              <a:ea typeface="Roboto"/>
              <a:cs typeface="Roboto"/>
              <a:sym typeface="Roboto"/>
            </a:endParaRPr>
          </a:p>
          <a:p>
            <a:pPr indent="-342900" lvl="1" marL="18288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Used NLP to remove junk (extra characters, urls, smileys, etc)</a:t>
            </a:r>
            <a:endParaRPr sz="1800">
              <a:solidFill>
                <a:schemeClr val="lt1"/>
              </a:solidFill>
              <a:latin typeface="Roboto"/>
              <a:ea typeface="Roboto"/>
              <a:cs typeface="Roboto"/>
              <a:sym typeface="Roboto"/>
            </a:endParaRPr>
          </a:p>
          <a:p>
            <a:pPr indent="-342900" lvl="0" marL="9144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Significantly larger quantity of iNtuitive data than Sensor data.</a:t>
            </a:r>
            <a:endParaRPr sz="1800">
              <a:solidFill>
                <a:schemeClr val="lt1"/>
              </a:solidFill>
              <a:latin typeface="Roboto"/>
              <a:ea typeface="Roboto"/>
              <a:cs typeface="Roboto"/>
              <a:sym typeface="Roboto"/>
            </a:endParaRPr>
          </a:p>
          <a:p>
            <a:pPr indent="-342900" lvl="1" marL="18288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Balance of types not reflective of actual population</a:t>
            </a:r>
            <a:endParaRPr sz="1800">
              <a:solidFill>
                <a:schemeClr val="lt1"/>
              </a:solidFill>
              <a:latin typeface="Roboto"/>
              <a:ea typeface="Roboto"/>
              <a:cs typeface="Roboto"/>
              <a:sym typeface="Roboto"/>
            </a:endParaRPr>
          </a:p>
          <a:p>
            <a:pPr indent="-342900" lvl="0" marL="9144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Types were inconsistent; entered in various formats, often with unnecessary information</a:t>
            </a:r>
            <a:endParaRPr sz="1800">
              <a:solidFill>
                <a:schemeClr val="lt1"/>
              </a:solidFill>
              <a:latin typeface="Roboto"/>
              <a:ea typeface="Roboto"/>
              <a:cs typeface="Roboto"/>
              <a:sym typeface="Roboto"/>
            </a:endParaRPr>
          </a:p>
          <a:p>
            <a:pPr indent="-342900" lvl="0" marL="9144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Some alleged to be one or another (INFP or INFJ)</a:t>
            </a:r>
            <a:endParaRPr sz="1800">
              <a:solidFill>
                <a:schemeClr val="lt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Personality type inputs</a:t>
            </a:r>
            <a:endParaRPr/>
          </a:p>
        </p:txBody>
      </p:sp>
      <p:sp>
        <p:nvSpPr>
          <p:cNvPr id="120" name="Google Shape;120;p19"/>
          <p:cNvSpPr txBox="1"/>
          <p:nvPr>
            <p:ph idx="1" type="body"/>
          </p:nvPr>
        </p:nvSpPr>
        <p:spPr>
          <a:xfrm>
            <a:off x="1231400" y="2147675"/>
            <a:ext cx="3145800" cy="25191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ESFP		esfp</a:t>
            </a:r>
            <a:endParaRPr sz="1800"/>
          </a:p>
          <a:p>
            <a:pPr indent="0" lvl="0" marL="0" rtl="0" algn="ctr">
              <a:spcBef>
                <a:spcPts val="1600"/>
              </a:spcBef>
              <a:spcAft>
                <a:spcPts val="0"/>
              </a:spcAft>
              <a:buNone/>
            </a:pPr>
            <a:r>
              <a:rPr lang="en" sz="1800"/>
              <a:t>[ESFP]		[esfp]</a:t>
            </a:r>
            <a:endParaRPr sz="1800"/>
          </a:p>
          <a:p>
            <a:pPr indent="0" lvl="0" marL="0" rtl="0" algn="ctr">
              <a:spcBef>
                <a:spcPts val="1600"/>
              </a:spcBef>
              <a:spcAft>
                <a:spcPts val="0"/>
              </a:spcAft>
              <a:buNone/>
            </a:pPr>
            <a:r>
              <a:rPr lang="en" sz="1800"/>
              <a:t>☆ESFP☆</a:t>
            </a:r>
            <a:endParaRPr sz="1800"/>
          </a:p>
          <a:p>
            <a:pPr indent="0" lvl="0" marL="0" rtl="0" algn="ctr">
              <a:spcBef>
                <a:spcPts val="1600"/>
              </a:spcBef>
              <a:spcAft>
                <a:spcPts val="0"/>
              </a:spcAft>
              <a:buNone/>
            </a:pPr>
            <a:r>
              <a:rPr lang="en" sz="1800"/>
              <a:t>Party Like an ESFP</a:t>
            </a:r>
            <a:endParaRPr sz="1800"/>
          </a:p>
          <a:p>
            <a:pPr indent="0" lvl="0" marL="0" rtl="0" algn="ctr">
              <a:spcBef>
                <a:spcPts val="1600"/>
              </a:spcBef>
              <a:spcAft>
                <a:spcPts val="1600"/>
              </a:spcAft>
              <a:buNone/>
            </a:pPr>
            <a:r>
              <a:rPr lang="en" sz="1800"/>
              <a:t>ESFP: the Miley Cyrus</a:t>
            </a:r>
            <a:endParaRPr sz="1800"/>
          </a:p>
        </p:txBody>
      </p:sp>
      <p:sp>
        <p:nvSpPr>
          <p:cNvPr id="121" name="Google Shape;121;p19"/>
          <p:cNvSpPr txBox="1"/>
          <p:nvPr>
            <p:ph idx="1" type="body"/>
          </p:nvPr>
        </p:nvSpPr>
        <p:spPr>
          <a:xfrm>
            <a:off x="4736600" y="2147675"/>
            <a:ext cx="3145800" cy="25191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ISFJ</a:t>
            </a:r>
            <a:r>
              <a:rPr lang="en" sz="1800"/>
              <a:t>		isfj</a:t>
            </a:r>
            <a:endParaRPr sz="1800"/>
          </a:p>
          <a:p>
            <a:pPr indent="0" lvl="0" marL="0" rtl="0" algn="ctr">
              <a:spcBef>
                <a:spcPts val="1600"/>
              </a:spcBef>
              <a:spcAft>
                <a:spcPts val="0"/>
              </a:spcAft>
              <a:buNone/>
            </a:pPr>
            <a:r>
              <a:rPr lang="en" sz="1800"/>
              <a:t>[ISFJ]		[isfj]</a:t>
            </a:r>
            <a:endParaRPr sz="1800"/>
          </a:p>
          <a:p>
            <a:pPr indent="0" lvl="0" marL="0" rtl="0" algn="ctr">
              <a:spcBef>
                <a:spcPts val="1600"/>
              </a:spcBef>
              <a:spcAft>
                <a:spcPts val="0"/>
              </a:spcAft>
              <a:buNone/>
            </a:pPr>
            <a:r>
              <a:rPr lang="en" sz="1800"/>
              <a:t>☆ISFJ☆</a:t>
            </a:r>
            <a:endParaRPr sz="1800"/>
          </a:p>
          <a:p>
            <a:pPr indent="0" lvl="0" marL="0" rtl="0" algn="ctr">
              <a:spcBef>
                <a:spcPts val="1600"/>
              </a:spcBef>
              <a:spcAft>
                <a:spcPts val="0"/>
              </a:spcAft>
              <a:buNone/>
            </a:pPr>
            <a:r>
              <a:rPr lang="en" sz="1800"/>
              <a:t>ISFJ/ISFP</a:t>
            </a:r>
            <a:endParaRPr sz="1800"/>
          </a:p>
          <a:p>
            <a:pPr indent="0" lvl="0" marL="0" rtl="0" algn="ctr">
              <a:spcBef>
                <a:spcPts val="1600"/>
              </a:spcBef>
              <a:spcAft>
                <a:spcPts val="1600"/>
              </a:spcAft>
              <a:buNone/>
            </a:pPr>
            <a:r>
              <a:rPr lang="en" sz="1800"/>
              <a:t>ISFJ - I don't wanna hang out</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p20"/>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27" name="Google Shape;127;p20"/>
          <p:cNvSpPr txBox="1"/>
          <p:nvPr/>
        </p:nvSpPr>
        <p:spPr>
          <a:xfrm>
            <a:off x="410125" y="1137300"/>
            <a:ext cx="8222100" cy="3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chemeClr val="lt1"/>
                </a:solidFill>
                <a:latin typeface="Roboto"/>
                <a:ea typeface="Roboto"/>
                <a:cs typeface="Roboto"/>
                <a:sym typeface="Roboto"/>
              </a:rPr>
              <a:t> 4.	Model the data:</a:t>
            </a:r>
            <a:endParaRPr b="1" sz="4800">
              <a:solidFill>
                <a:schemeClr val="lt1"/>
              </a:solidFill>
              <a:latin typeface="Roboto"/>
              <a:ea typeface="Roboto"/>
              <a:cs typeface="Roboto"/>
              <a:sym typeface="Roboto"/>
            </a:endParaRPr>
          </a:p>
          <a:p>
            <a:pPr indent="0" lvl="0" marL="457200" rtl="0" algn="l">
              <a:spcBef>
                <a:spcPts val="0"/>
              </a:spcBef>
              <a:spcAft>
                <a:spcPts val="0"/>
              </a:spcAft>
              <a:buNone/>
            </a:pPr>
            <a:r>
              <a:t/>
            </a:r>
            <a:endParaRPr sz="3200">
              <a:solidFill>
                <a:schemeClr val="lt1"/>
              </a:solidFill>
              <a:latin typeface="Roboto"/>
              <a:ea typeface="Roboto"/>
              <a:cs typeface="Roboto"/>
              <a:sym typeface="Roboto"/>
            </a:endParaRPr>
          </a:p>
          <a:p>
            <a:pPr indent="-342900" lvl="0" marL="9144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Four models for each component of the MBTIs:</a:t>
            </a:r>
            <a:endParaRPr sz="1800">
              <a:solidFill>
                <a:schemeClr val="lt1"/>
              </a:solidFill>
              <a:latin typeface="Roboto"/>
              <a:ea typeface="Roboto"/>
              <a:cs typeface="Roboto"/>
              <a:sym typeface="Roboto"/>
            </a:endParaRPr>
          </a:p>
          <a:p>
            <a:pPr indent="-342900" lvl="1" marL="18288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Attitude, Perception, Decision-making, Lifestyle</a:t>
            </a:r>
            <a:endParaRPr sz="1800">
              <a:solidFill>
                <a:schemeClr val="lt1"/>
              </a:solidFill>
              <a:latin typeface="Roboto"/>
              <a:ea typeface="Roboto"/>
              <a:cs typeface="Roboto"/>
              <a:sym typeface="Roboto"/>
            </a:endParaRPr>
          </a:p>
          <a:p>
            <a:pPr indent="-342900" lvl="0" marL="9144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Logistic Regression</a:t>
            </a:r>
            <a:endParaRPr sz="1800">
              <a:solidFill>
                <a:schemeClr val="lt1"/>
              </a:solidFill>
              <a:latin typeface="Roboto"/>
              <a:ea typeface="Roboto"/>
              <a:cs typeface="Roboto"/>
              <a:sym typeface="Roboto"/>
            </a:endParaRPr>
          </a:p>
          <a:p>
            <a:pPr indent="-342900" lvl="0" marL="9144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Multinomial NB</a:t>
            </a:r>
            <a:endParaRPr sz="1800">
              <a:solidFill>
                <a:schemeClr val="lt1"/>
              </a:solidFill>
              <a:latin typeface="Roboto"/>
              <a:ea typeface="Roboto"/>
              <a:cs typeface="Roboto"/>
              <a:sym typeface="Roboto"/>
            </a:endParaRPr>
          </a:p>
          <a:p>
            <a:pPr indent="-342900" lvl="0" marL="9144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Random Forest</a:t>
            </a:r>
            <a:endParaRPr sz="1800">
              <a:solidFill>
                <a:schemeClr val="lt1"/>
              </a:solidFill>
              <a:latin typeface="Roboto"/>
              <a:ea typeface="Roboto"/>
              <a:cs typeface="Roboto"/>
              <a:sym typeface="Roboto"/>
            </a:endParaRPr>
          </a:p>
          <a:p>
            <a:pPr indent="-342900" lvl="0" marL="914400" rtl="0" algn="l">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Count Vectorizer and TFIDF Vectorizer</a:t>
            </a:r>
            <a:endParaRPr sz="1800">
              <a:solidFill>
                <a:schemeClr val="lt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Attitude</a:t>
            </a:r>
            <a:r>
              <a:rPr lang="en" sz="1400"/>
              <a:t> </a:t>
            </a:r>
            <a:r>
              <a:rPr i="1" lang="en" sz="1400"/>
              <a:t> </a:t>
            </a:r>
            <a:endParaRPr i="1" sz="1400"/>
          </a:p>
          <a:p>
            <a:pPr indent="0" lvl="0" marL="0" rtl="0" algn="l">
              <a:spcBef>
                <a:spcPts val="400"/>
              </a:spcBef>
              <a:spcAft>
                <a:spcPts val="400"/>
              </a:spcAft>
              <a:buNone/>
            </a:pPr>
            <a:r>
              <a:rPr i="1" lang="en" sz="1600"/>
              <a:t>Extroversion &amp; Introversion</a:t>
            </a:r>
            <a:endParaRPr i="1" sz="1600"/>
          </a:p>
        </p:txBody>
      </p:sp>
      <p:pic>
        <p:nvPicPr>
          <p:cNvPr id="133" name="Google Shape;133;p21"/>
          <p:cNvPicPr preferRelativeResize="0"/>
          <p:nvPr/>
        </p:nvPicPr>
        <p:blipFill>
          <a:blip r:embed="rId3">
            <a:alphaModFix/>
          </a:blip>
          <a:stretch>
            <a:fillRect/>
          </a:stretch>
        </p:blipFill>
        <p:spPr>
          <a:xfrm>
            <a:off x="381000" y="2039825"/>
            <a:ext cx="4039600" cy="2636510"/>
          </a:xfrm>
          <a:prstGeom prst="rect">
            <a:avLst/>
          </a:prstGeom>
          <a:noFill/>
          <a:ln cap="flat" cmpd="sng" w="19050">
            <a:solidFill>
              <a:schemeClr val="dk2"/>
            </a:solidFill>
            <a:prstDash val="solid"/>
            <a:round/>
            <a:headEnd len="sm" w="sm" type="none"/>
            <a:tailEnd len="sm" w="sm" type="none"/>
          </a:ln>
        </p:spPr>
      </p:pic>
      <p:pic>
        <p:nvPicPr>
          <p:cNvPr id="134" name="Google Shape;134;p21"/>
          <p:cNvPicPr preferRelativeResize="0"/>
          <p:nvPr/>
        </p:nvPicPr>
        <p:blipFill>
          <a:blip r:embed="rId4">
            <a:alphaModFix/>
          </a:blip>
          <a:stretch>
            <a:fillRect/>
          </a:stretch>
        </p:blipFill>
        <p:spPr>
          <a:xfrm>
            <a:off x="4723400" y="2039825"/>
            <a:ext cx="4039601" cy="264977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